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Barlow" panose="00000500000000000000" pitchFamily="2" charset="0"/>
      <p:regular r:id="rId11"/>
      <p:bold r:id="rId12"/>
      <p:italic r:id="rId13"/>
      <p:bold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Котегов Никита Андреевич" initials="КНА" lastIdx="1" clrIdx="0">
    <p:extLst>
      <p:ext uri="{19B8F6BF-5375-455C-9EA6-DF929625EA0E}">
        <p15:presenceInfo xmlns:p15="http://schemas.microsoft.com/office/powerpoint/2012/main" userId="Котегов Никита Андреевич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0706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1" d="100"/>
          <a:sy n="51" d="100"/>
        </p:scale>
        <p:origin x="84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ru-RU" sz="2800" dirty="0"/>
              <a:t>Количество</a:t>
            </a:r>
            <a:r>
              <a:rPr lang="ru-RU" sz="2800" baseline="0" dirty="0"/>
              <a:t> пропусков</a:t>
            </a:r>
            <a:endParaRPr lang="ru-RU" sz="28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Лист1!$A$2:$A$15</c:f>
              <c:strCache>
                <c:ptCount val="14"/>
                <c:pt idx="0">
                  <c:v>max_floor</c:v>
                </c:pt>
                <c:pt idx="1">
                  <c:v>state</c:v>
                </c:pt>
                <c:pt idx="2">
                  <c:v>railroad_station_walk_km</c:v>
                </c:pt>
                <c:pt idx="3">
                  <c:v>0_17_all</c:v>
                </c:pt>
                <c:pt idx="4">
                  <c:v>build_count_wood</c:v>
                </c:pt>
                <c:pt idx="5">
                  <c:v>life_sq</c:v>
                </c:pt>
                <c:pt idx="6">
                  <c:v>cafe_sum_1000_min_price_avg</c:v>
                </c:pt>
                <c:pt idx="7">
                  <c:v>metro_km_walk</c:v>
                </c:pt>
                <c:pt idx="8">
                  <c:v>total_trans_amt</c:v>
                </c:pt>
                <c:pt idx="9">
                  <c:v>cafe_sum_1500_min_price_avg</c:v>
                </c:pt>
                <c:pt idx="10">
                  <c:v>floor</c:v>
                </c:pt>
                <c:pt idx="11">
                  <c:v>num_room</c:v>
                </c:pt>
                <c:pt idx="12">
                  <c:v>build_year</c:v>
                </c:pt>
                <c:pt idx="13">
                  <c:v>build_count_mix</c:v>
                </c:pt>
              </c:strCache>
            </c:strRef>
          </c:cat>
          <c:val>
            <c:numRef>
              <c:f>Лист1!$B$2:$B$15</c:f>
              <c:numCache>
                <c:formatCode>General</c:formatCode>
                <c:ptCount val="14"/>
                <c:pt idx="0">
                  <c:v>9572</c:v>
                </c:pt>
                <c:pt idx="1">
                  <c:v>12014</c:v>
                </c:pt>
                <c:pt idx="2">
                  <c:v>10</c:v>
                </c:pt>
                <c:pt idx="3">
                  <c:v>2403</c:v>
                </c:pt>
                <c:pt idx="4">
                  <c:v>3063</c:v>
                </c:pt>
                <c:pt idx="5">
                  <c:v>4193</c:v>
                </c:pt>
                <c:pt idx="6">
                  <c:v>4596</c:v>
                </c:pt>
                <c:pt idx="7">
                  <c:v>10</c:v>
                </c:pt>
                <c:pt idx="8">
                  <c:v>2403</c:v>
                </c:pt>
                <c:pt idx="9">
                  <c:v>2998</c:v>
                </c:pt>
                <c:pt idx="10">
                  <c:v>167</c:v>
                </c:pt>
                <c:pt idx="11">
                  <c:v>9572</c:v>
                </c:pt>
                <c:pt idx="12">
                  <c:v>11582</c:v>
                </c:pt>
                <c:pt idx="13">
                  <c:v>3063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7CA-432A-B9B5-968C5E0F2ABD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Ряд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Лист1!$A$2:$A$15</c:f>
              <c:strCache>
                <c:ptCount val="14"/>
                <c:pt idx="0">
                  <c:v>max_floor</c:v>
                </c:pt>
                <c:pt idx="1">
                  <c:v>state</c:v>
                </c:pt>
                <c:pt idx="2">
                  <c:v>railroad_station_walk_km</c:v>
                </c:pt>
                <c:pt idx="3">
                  <c:v>0_17_all</c:v>
                </c:pt>
                <c:pt idx="4">
                  <c:v>build_count_wood</c:v>
                </c:pt>
                <c:pt idx="5">
                  <c:v>life_sq</c:v>
                </c:pt>
                <c:pt idx="6">
                  <c:v>cafe_sum_1000_min_price_avg</c:v>
                </c:pt>
                <c:pt idx="7">
                  <c:v>metro_km_walk</c:v>
                </c:pt>
                <c:pt idx="8">
                  <c:v>total_trans_amt</c:v>
                </c:pt>
                <c:pt idx="9">
                  <c:v>cafe_sum_1500_min_price_avg</c:v>
                </c:pt>
                <c:pt idx="10">
                  <c:v>floor</c:v>
                </c:pt>
                <c:pt idx="11">
                  <c:v>num_room</c:v>
                </c:pt>
                <c:pt idx="12">
                  <c:v>build_year</c:v>
                </c:pt>
                <c:pt idx="13">
                  <c:v>build_count_mix</c:v>
                </c:pt>
              </c:strCache>
            </c:strRef>
          </c:cat>
          <c:val>
            <c:numRef>
              <c:f>Лист1!$C$2:$C$15</c:f>
              <c:numCache>
                <c:formatCode>General</c:formatCode>
                <c:ptCount val="14"/>
              </c:numCache>
            </c:numRef>
          </c:val>
          <c:extLst>
            <c:ext xmlns:c16="http://schemas.microsoft.com/office/drawing/2014/chart" uri="{C3380CC4-5D6E-409C-BE32-E72D297353CC}">
              <c16:uniqueId val="{00000001-A7CA-432A-B9B5-968C5E0F2ABD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Ряд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Лист1!$A$2:$A$15</c:f>
              <c:strCache>
                <c:ptCount val="14"/>
                <c:pt idx="0">
                  <c:v>max_floor</c:v>
                </c:pt>
                <c:pt idx="1">
                  <c:v>state</c:v>
                </c:pt>
                <c:pt idx="2">
                  <c:v>railroad_station_walk_km</c:v>
                </c:pt>
                <c:pt idx="3">
                  <c:v>0_17_all</c:v>
                </c:pt>
                <c:pt idx="4">
                  <c:v>build_count_wood</c:v>
                </c:pt>
                <c:pt idx="5">
                  <c:v>life_sq</c:v>
                </c:pt>
                <c:pt idx="6">
                  <c:v>cafe_sum_1000_min_price_avg</c:v>
                </c:pt>
                <c:pt idx="7">
                  <c:v>metro_km_walk</c:v>
                </c:pt>
                <c:pt idx="8">
                  <c:v>total_trans_amt</c:v>
                </c:pt>
                <c:pt idx="9">
                  <c:v>cafe_sum_1500_min_price_avg</c:v>
                </c:pt>
                <c:pt idx="10">
                  <c:v>floor</c:v>
                </c:pt>
                <c:pt idx="11">
                  <c:v>num_room</c:v>
                </c:pt>
                <c:pt idx="12">
                  <c:v>build_year</c:v>
                </c:pt>
                <c:pt idx="13">
                  <c:v>build_count_mix</c:v>
                </c:pt>
              </c:strCache>
            </c:strRef>
          </c:cat>
          <c:val>
            <c:numRef>
              <c:f>Лист1!$D$2:$D$15</c:f>
              <c:numCache>
                <c:formatCode>General</c:formatCode>
                <c:ptCount val="14"/>
              </c:numCache>
            </c:numRef>
          </c:val>
          <c:extLst>
            <c:ext xmlns:c16="http://schemas.microsoft.com/office/drawing/2014/chart" uri="{C3380CC4-5D6E-409C-BE32-E72D297353CC}">
              <c16:uniqueId val="{00000002-A7CA-432A-B9B5-968C5E0F2ABD}"/>
            </c:ext>
          </c:extLst>
        </c:ser>
        <c:ser>
          <c:idx val="3"/>
          <c:order val="3"/>
          <c:tx>
            <c:strRef>
              <c:f>Лист1!$A$14:$A$15</c:f>
              <c:strCache>
                <c:ptCount val="2"/>
                <c:pt idx="0">
                  <c:v>build_year</c:v>
                </c:pt>
                <c:pt idx="1">
                  <c:v>build_count_mix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Лист1!$A$2:$A$15</c:f>
              <c:strCache>
                <c:ptCount val="14"/>
                <c:pt idx="0">
                  <c:v>max_floor</c:v>
                </c:pt>
                <c:pt idx="1">
                  <c:v>state</c:v>
                </c:pt>
                <c:pt idx="2">
                  <c:v>railroad_station_walk_km</c:v>
                </c:pt>
                <c:pt idx="3">
                  <c:v>0_17_all</c:v>
                </c:pt>
                <c:pt idx="4">
                  <c:v>build_count_wood</c:v>
                </c:pt>
                <c:pt idx="5">
                  <c:v>life_sq</c:v>
                </c:pt>
                <c:pt idx="6">
                  <c:v>cafe_sum_1000_min_price_avg</c:v>
                </c:pt>
                <c:pt idx="7">
                  <c:v>metro_km_walk</c:v>
                </c:pt>
                <c:pt idx="8">
                  <c:v>total_trans_amt</c:v>
                </c:pt>
                <c:pt idx="9">
                  <c:v>cafe_sum_1500_min_price_avg</c:v>
                </c:pt>
                <c:pt idx="10">
                  <c:v>floor</c:v>
                </c:pt>
                <c:pt idx="11">
                  <c:v>num_room</c:v>
                </c:pt>
                <c:pt idx="12">
                  <c:v>build_year</c:v>
                </c:pt>
                <c:pt idx="13">
                  <c:v>build_count_mix</c:v>
                </c:pt>
              </c:strCache>
            </c:strRef>
          </c:cat>
          <c:val>
            <c:numLit>
              <c:formatCode>General</c:formatCode>
              <c:ptCount val="1"/>
              <c:pt idx="0">
                <c:v>1</c:v>
              </c:pt>
            </c:numLit>
          </c:val>
          <c:extLst>
            <c:ext xmlns:c16="http://schemas.microsoft.com/office/drawing/2014/chart" uri="{C3380CC4-5D6E-409C-BE32-E72D297353CC}">
              <c16:uniqueId val="{00000004-A7CA-432A-B9B5-968C5E0F2A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1"/>
        <c:overlap val="100"/>
        <c:axId val="484349712"/>
        <c:axId val="484348400"/>
      </c:barChart>
      <c:catAx>
        <c:axId val="484349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84348400"/>
        <c:crosses val="autoZero"/>
        <c:auto val="1"/>
        <c:lblAlgn val="ctr"/>
        <c:lblOffset val="100"/>
        <c:noMultiLvlLbl val="0"/>
      </c:catAx>
      <c:valAx>
        <c:axId val="4843484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84349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bg1"/>
          </a:solidFill>
        </a:defRPr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2800" dirty="0">
                <a:solidFill>
                  <a:schemeClr val="bg1"/>
                </a:solidFill>
                <a:latin typeface="+mn-lt"/>
              </a:rPr>
              <a:t>распределение</a:t>
            </a:r>
            <a:r>
              <a:rPr lang="ru-RU" sz="2800" dirty="0">
                <a:solidFill>
                  <a:schemeClr val="bg1"/>
                </a:solidFill>
              </a:rPr>
              <a:t> целевой переменной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распределение целевой переменной</c:v>
                </c:pt>
              </c:strCache>
            </c:strRef>
          </c:tx>
          <c:dPt>
            <c:idx val="0"/>
            <c:bubble3D val="0"/>
            <c:spPr>
              <a:pattFill prst="pct5">
                <a:fgClr>
                  <a:schemeClr val="accent1"/>
                </a:fgClr>
                <a:bgClr>
                  <a:schemeClr val="bg1"/>
                </a:bgClr>
              </a:patt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5B15-4B53-A32B-98C8C4669D08}"/>
              </c:ext>
            </c:extLst>
          </c:dPt>
          <c:dPt>
            <c:idx val="1"/>
            <c:bubble3D val="0"/>
            <c:spPr>
              <a:pattFill prst="pct90">
                <a:fgClr>
                  <a:schemeClr val="accent1"/>
                </a:fgClr>
                <a:bgClr>
                  <a:schemeClr val="bg1"/>
                </a:bgClr>
              </a:patt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5B15-4B53-A32B-98C8C4669D08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3"/>
            <c:bubble3D val="0"/>
            <c:spPr>
              <a:solidFill>
                <a:schemeClr val="accent1">
                  <a:lumMod val="60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cat>
            <c:numRef>
              <c:f>Лист1!$A$2:$A$5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</c:numCache>
            </c:num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17178</c:v>
                </c:pt>
                <c:pt idx="1">
                  <c:v>3305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B15-4B53-A32B-98C8C4669D0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9237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308384"/>
            <a:ext cx="12902327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Автоматизация выдачи ипотечных кредитов для достижения максимальной выгоды компании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4736068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Мы представляем инновационный подход к управлению портфелем ипотечных кредитов, основанный на применении моделей машинного обучения. Наше решение поогает максимизировать прибыль и сократить риски при выдаче ипотечного кредита.</a:t>
            </a:r>
            <a:endParaRPr lang="en-US" sz="1900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9AB227C-2965-47FD-8969-5640F02A154D}"/>
              </a:ext>
            </a:extLst>
          </p:cNvPr>
          <p:cNvSpPr/>
          <p:nvPr/>
        </p:nvSpPr>
        <p:spPr>
          <a:xfrm>
            <a:off x="12588658" y="7528142"/>
            <a:ext cx="2041742" cy="701458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594134"/>
            <a:ext cx="644366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Предработка датасета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150518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Удаление признаков сильной корреляции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56536" y="202671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Удаление и исправление пропусков</a:t>
            </a:r>
            <a:endParaRPr lang="en-US" sz="19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CC825E1-C3E0-4FE0-944C-8C06F6A1A841}"/>
              </a:ext>
            </a:extLst>
          </p:cNvPr>
          <p:cNvSpPr/>
          <p:nvPr/>
        </p:nvSpPr>
        <p:spPr>
          <a:xfrm>
            <a:off x="12588658" y="7528142"/>
            <a:ext cx="2041742" cy="701458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24" name="Диаграмма 23">
            <a:extLst>
              <a:ext uri="{FF2B5EF4-FFF2-40B4-BE49-F238E27FC236}">
                <a16:creationId xmlns:a16="http://schemas.microsoft.com/office/drawing/2014/main" id="{4D6087E9-1126-4B25-8950-EB3DF569C1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5416992"/>
              </p:ext>
            </p:extLst>
          </p:nvPr>
        </p:nvGraphicFramePr>
        <p:xfrm>
          <a:off x="2438400" y="2421768"/>
          <a:ext cx="9636690" cy="5857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6" y="692277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Анализ целевых переменных и определение используемой метрики</a:t>
            </a:r>
            <a:endParaRPr lang="en-US" sz="4300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FE398350-0A68-4FF1-855B-C7D1B8A25D0F}"/>
              </a:ext>
            </a:extLst>
          </p:cNvPr>
          <p:cNvSpPr/>
          <p:nvPr/>
        </p:nvSpPr>
        <p:spPr>
          <a:xfrm>
            <a:off x="12588658" y="7528142"/>
            <a:ext cx="2041742" cy="701458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10" name="Диаграмма 9">
            <a:extLst>
              <a:ext uri="{FF2B5EF4-FFF2-40B4-BE49-F238E27FC236}">
                <a16:creationId xmlns:a16="http://schemas.microsoft.com/office/drawing/2014/main" id="{1A97A6F2-74F8-4F5E-9012-3008968650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01187382"/>
              </p:ext>
            </p:extLst>
          </p:nvPr>
        </p:nvGraphicFramePr>
        <p:xfrm>
          <a:off x="5795375" y="2354893"/>
          <a:ext cx="8421666" cy="4622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587219"/>
            <a:ext cx="759678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Анализ и отбор признаков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1562437"/>
            <a:ext cx="601896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Основные признаки для выдачи ипотеки: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46555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5138261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E7F85B4-C825-4EEE-8BB6-D14937390901}"/>
              </a:ext>
            </a:extLst>
          </p:cNvPr>
          <p:cNvSpPr/>
          <p:nvPr/>
        </p:nvSpPr>
        <p:spPr>
          <a:xfrm>
            <a:off x="12588658" y="7528142"/>
            <a:ext cx="2041742" cy="701458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9E79543-BC2C-4D49-94D0-039510C966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0362" y="1997431"/>
            <a:ext cx="8507082" cy="58814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941018"/>
            <a:ext cx="1053369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Выбор модели машинного обучения</a:t>
            </a:r>
            <a:endParaRPr lang="en-US" sz="4300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14C1799-CC84-4447-9E81-784837CFB93B}"/>
              </a:ext>
            </a:extLst>
          </p:cNvPr>
          <p:cNvSpPr/>
          <p:nvPr/>
        </p:nvSpPr>
        <p:spPr>
          <a:xfrm>
            <a:off x="12588658" y="7528142"/>
            <a:ext cx="2041742" cy="701458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779122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Решение задачи ранжирования кредитных заявок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478821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32F0BED-1E3A-431F-85DB-0D453B69E261}"/>
              </a:ext>
            </a:extLst>
          </p:cNvPr>
          <p:cNvSpPr/>
          <p:nvPr/>
        </p:nvSpPr>
        <p:spPr>
          <a:xfrm>
            <a:off x="12588658" y="7528142"/>
            <a:ext cx="2041742" cy="701458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376424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Интеграция с виртуальным ассистентом GigaChat</a:t>
            </a:r>
            <a:endParaRPr lang="en-US" sz="4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2051922"/>
            <a:ext cx="617220" cy="6172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2915959"/>
            <a:ext cx="375999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Анализ кредитных заявок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864037" y="3406973"/>
            <a:ext cx="62660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Виртуальный ассистент GigaChat может помочь сотрудникам банка быстро проанализировать кредитные заявки и получить рекомендации по их ранжированию.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5151166"/>
            <a:ext cx="617220" cy="617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64037" y="5965499"/>
            <a:ext cx="366283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Интерпретация решений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864037" y="6308399"/>
            <a:ext cx="62660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GigaChat предоставляет детальные объяснения, почему та или иная заявка была отклонена </a:t>
            </a:r>
            <a:r>
              <a:rPr lang="en-US" sz="19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или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9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одобрена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</a:t>
            </a:r>
            <a:r>
              <a:rPr lang="en-US" sz="19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основываясь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9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на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9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результатах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9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моделей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9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машинного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9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обучения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900" dirty="0"/>
          </a:p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A1E25E0-1EE9-472A-B420-603804EE0974}"/>
              </a:ext>
            </a:extLst>
          </p:cNvPr>
          <p:cNvSpPr/>
          <p:nvPr/>
        </p:nvSpPr>
        <p:spPr>
          <a:xfrm>
            <a:off x="12764022" y="7728559"/>
            <a:ext cx="1866378" cy="501041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EC349F87-6626-47AF-AC74-3EB152A322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0915" y="1251894"/>
            <a:ext cx="5865606" cy="58903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714447"/>
            <a:ext cx="8216146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Результаты и наше решение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1770531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Автоматизированное решение на основе моделей машинного обучения позволяет банку максимизировать прибыль и сократить риски при выдаче ипотечных кредитов. Интеграция с виртуальным ассистентом GigaChat повышает эффективность и качество обслуживания клиентов.</a:t>
            </a:r>
            <a:endParaRPr lang="en-US" sz="1900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F3057B4F-6B1D-472A-81C8-E44F505527F2}"/>
              </a:ext>
            </a:extLst>
          </p:cNvPr>
          <p:cNvSpPr/>
          <p:nvPr/>
        </p:nvSpPr>
        <p:spPr>
          <a:xfrm>
            <a:off x="12588658" y="7528142"/>
            <a:ext cx="2041742" cy="701458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9FC999C-FFF0-42E4-BB49-071C9E34C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3000" y="3002071"/>
            <a:ext cx="4646342" cy="464634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173</Words>
  <Application>Microsoft Office PowerPoint</Application>
  <PresentationFormat>Произвольный</PresentationFormat>
  <Paragraphs>27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Spline Sans Bold</vt:lpstr>
      <vt:lpstr>Calibri</vt:lpstr>
      <vt:lpstr>Barlow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Котегов Никита Андреевич</cp:lastModifiedBy>
  <cp:revision>10</cp:revision>
  <dcterms:created xsi:type="dcterms:W3CDTF">2024-11-30T23:17:35Z</dcterms:created>
  <dcterms:modified xsi:type="dcterms:W3CDTF">2024-12-01T00:41:57Z</dcterms:modified>
</cp:coreProperties>
</file>